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6"/>
  </p:handoutMasterIdLst>
  <p:sldIdLst>
    <p:sldId id="331" r:id="rId3"/>
    <p:sldId id="332" r:id="rId4"/>
    <p:sldId id="333" r:id="rId6"/>
    <p:sldId id="257" r:id="rId7"/>
    <p:sldId id="334" r:id="rId8"/>
    <p:sldId id="335" r:id="rId9"/>
    <p:sldId id="336" r:id="rId10"/>
    <p:sldId id="337" r:id="rId11"/>
    <p:sldId id="339" r:id="rId12"/>
    <p:sldId id="340" r:id="rId13"/>
    <p:sldId id="341" r:id="rId14"/>
    <p:sldId id="342" r:id="rId15"/>
    <p:sldId id="343" r:id="rId16"/>
    <p:sldId id="344" r:id="rId17"/>
    <p:sldId id="347" r:id="rId18"/>
    <p:sldId id="348" r:id="rId19"/>
    <p:sldId id="350" r:id="rId20"/>
    <p:sldId id="351" r:id="rId21"/>
    <p:sldId id="354" r:id="rId22"/>
    <p:sldId id="355" r:id="rId23"/>
    <p:sldId id="358" r:id="rId24"/>
    <p:sldId id="321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3425"/>
    <a:srgbClr val="E19EA3"/>
    <a:srgbClr val="B81924"/>
    <a:srgbClr val="CD5B6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 autoAdjust="0"/>
    <p:restoredTop sz="94660"/>
  </p:normalViewPr>
  <p:slideViewPr>
    <p:cSldViewPr snapToGrid="0">
      <p:cViewPr varScale="1">
        <p:scale>
          <a:sx n="44" d="100"/>
          <a:sy n="44" d="100"/>
        </p:scale>
        <p:origin x="5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tags" Target="tags/tag4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030AA-F399-48BA-95F7-7DE1101D7C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F315A-20E7-48DB-A92F-C2FE499F5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8275" y="61595"/>
            <a:ext cx="9017000" cy="1016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92000" cy="1138773"/>
          </a:xfrm>
          <a:prstGeom prst="rect">
            <a:avLst/>
          </a:prstGeom>
          <a:solidFill>
            <a:srgbClr val="B81924">
              <a:alpha val="41961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3664" y="6356593"/>
            <a:ext cx="2743200" cy="365125"/>
          </a:xfrm>
        </p:spPr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08285" y="6356168"/>
            <a:ext cx="2743200" cy="365125"/>
          </a:xfrm>
        </p:spPr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图片包含 游戏机, 标志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157" y="-80671"/>
            <a:ext cx="2312443" cy="13001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14565"/>
            <a:ext cx="8202525" cy="653392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83425"/>
                </a:solidFill>
                <a:latin typeface="汉仪书魂体简" panose="02010600000101010101" pitchFamily="2" charset="-122"/>
                <a:ea typeface="汉仪书魂体简" panose="0201060000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1447800" y="2119873"/>
            <a:ext cx="6354288" cy="3683145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汉仪书魂体简" panose="02010600000101010101" pitchFamily="2" charset="-122"/>
                <a:ea typeface="汉仪书魂体简" panose="02010600000101010101" pitchFamily="2" charset="-122"/>
              </a:defRPr>
            </a:lvl1pPr>
            <a:lvl2pPr marL="800100" indent="-342900">
              <a:lnSpc>
                <a:spcPct val="120000"/>
              </a:lnSpc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汉仪书魂体简" panose="02010600000101010101" pitchFamily="2" charset="-122"/>
                <a:ea typeface="汉仪书魂体简" panose="02010600000101010101" pitchFamily="2" charset="-122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CC454-83AB-4633-8F1C-0D50EC2DAE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D0DA1-6DAD-47FF-BE48-33EB82E6FB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-700977" y="0"/>
            <a:ext cx="8423910" cy="6858000"/>
          </a:xfrm>
          <a:custGeom>
            <a:avLst/>
            <a:gdLst>
              <a:gd name="connsiteX0" fmla="*/ 0 w 8423910"/>
              <a:gd name="connsiteY0" fmla="*/ 0 h 6862928"/>
              <a:gd name="connsiteX1" fmla="*/ 4443413 w 8423910"/>
              <a:gd name="connsiteY1" fmla="*/ 0 h 6862928"/>
              <a:gd name="connsiteX2" fmla="*/ 8423910 w 8423910"/>
              <a:gd name="connsiteY2" fmla="*/ 6862928 h 6862928"/>
              <a:gd name="connsiteX3" fmla="*/ 0 w 8423910"/>
              <a:gd name="connsiteY3" fmla="*/ 6862928 h 6862928"/>
              <a:gd name="connsiteX4" fmla="*/ 0 w 8423910"/>
              <a:gd name="connsiteY4" fmla="*/ 0 h 686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3910" h="6862928">
                <a:moveTo>
                  <a:pt x="0" y="0"/>
                </a:moveTo>
                <a:lnTo>
                  <a:pt x="4443413" y="0"/>
                </a:lnTo>
                <a:lnTo>
                  <a:pt x="8423910" y="6862928"/>
                </a:lnTo>
                <a:lnTo>
                  <a:pt x="0" y="6862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3727450" y="0"/>
            <a:ext cx="2850515" cy="2425065"/>
          </a:xfrm>
          <a:prstGeom prst="triangle">
            <a:avLst/>
          </a:prstGeom>
          <a:solidFill>
            <a:srgbClr val="E19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pic>
        <p:nvPicPr>
          <p:cNvPr id="2" name="图片 1" descr="图片包含 游戏机, 标志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157" y="-80671"/>
            <a:ext cx="2312443" cy="13001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760" y="1923415"/>
            <a:ext cx="7239000" cy="1816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9865" y="4603115"/>
            <a:ext cx="4114800" cy="18161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00" y="2117090"/>
            <a:ext cx="6356350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800" y="2116772"/>
            <a:ext cx="6394450" cy="4470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2245" y="1900555"/>
            <a:ext cx="4278630" cy="4694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00" y="2118995"/>
            <a:ext cx="6356350" cy="4476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800" y="2116772"/>
            <a:ext cx="6356350" cy="4470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2245" y="1414780"/>
            <a:ext cx="4265930" cy="1964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360" y="3580765"/>
            <a:ext cx="3695700" cy="30035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0" y="2116772"/>
            <a:ext cx="6483350" cy="447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5745" y="2308860"/>
            <a:ext cx="4079240" cy="37960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00" y="2116772"/>
            <a:ext cx="6508750" cy="447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4340" y="2762250"/>
            <a:ext cx="5333365" cy="28054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00" y="2116800"/>
            <a:ext cx="5238750" cy="477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3205" y="2632075"/>
            <a:ext cx="5598795" cy="2959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00" y="2116772"/>
            <a:ext cx="5353050" cy="447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800" y="2116772"/>
            <a:ext cx="6356350" cy="4470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800" y="2116772"/>
            <a:ext cx="6356350" cy="4470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8835" y="5760085"/>
            <a:ext cx="82010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400"/>
              <a:t>[1]刘柳,马亮.政务短视频的扩散及其影响因素:基于政务抖音号的实证研究[J].电子政务,2019(07):11-21.</a:t>
            </a:r>
            <a:endParaRPr lang="en-US" altLang="zh-CN" sz="1400"/>
          </a:p>
          <a:p>
            <a:r>
              <a:rPr lang="en-US" altLang="zh-CN" sz="1400"/>
              <a:t>[2]Porumbescu G A. Linking public sector social media and e-government website use to trust in government[J]. Government Information Quarterly, 2016, 33(02): 291-304.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[3]中国互联网络信息中心.第45次中国互联网络发展统计报告[R].北京：中国互联网络信息中心,2020:53.</a:t>
            </a:r>
            <a:endParaRPr lang="en-US" altLang="zh-CN" sz="1400"/>
          </a:p>
        </p:txBody>
      </p:sp>
      <p:pic>
        <p:nvPicPr>
          <p:cNvPr id="3" name="图片 2" descr="C:/Users/70743/AppData/Local/Temp/kaimatting/20201124215213/output_aiMatting_20201124215225.pngoutput_aiMatting_202011242152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4130" y="2608580"/>
            <a:ext cx="2610485" cy="26104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0" y="2116770"/>
            <a:ext cx="6464300" cy="36893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00" y="2116772"/>
            <a:ext cx="635635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-700977" y="0"/>
            <a:ext cx="8423910" cy="6858000"/>
          </a:xfrm>
          <a:custGeom>
            <a:avLst/>
            <a:gdLst>
              <a:gd name="connsiteX0" fmla="*/ 0 w 8423910"/>
              <a:gd name="connsiteY0" fmla="*/ 0 h 6862928"/>
              <a:gd name="connsiteX1" fmla="*/ 4443413 w 8423910"/>
              <a:gd name="connsiteY1" fmla="*/ 0 h 6862928"/>
              <a:gd name="connsiteX2" fmla="*/ 8423910 w 8423910"/>
              <a:gd name="connsiteY2" fmla="*/ 6862928 h 6862928"/>
              <a:gd name="connsiteX3" fmla="*/ 0 w 8423910"/>
              <a:gd name="connsiteY3" fmla="*/ 6862928 h 6862928"/>
              <a:gd name="connsiteX4" fmla="*/ 0 w 8423910"/>
              <a:gd name="connsiteY4" fmla="*/ 0 h 686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3910" h="6862928">
                <a:moveTo>
                  <a:pt x="0" y="0"/>
                </a:moveTo>
                <a:lnTo>
                  <a:pt x="4443413" y="0"/>
                </a:lnTo>
                <a:lnTo>
                  <a:pt x="8423910" y="6862928"/>
                </a:lnTo>
                <a:lnTo>
                  <a:pt x="0" y="6862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3727450" y="0"/>
            <a:ext cx="2850515" cy="2425065"/>
          </a:xfrm>
          <a:prstGeom prst="triangle">
            <a:avLst/>
          </a:prstGeom>
          <a:solidFill>
            <a:srgbClr val="E19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pic>
        <p:nvPicPr>
          <p:cNvPr id="2" name="图片 1" descr="图片包含 游戏机, 标志&#10;&#10;描述已自动生成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157" y="-80671"/>
            <a:ext cx="2312443" cy="13001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760" y="1923415"/>
            <a:ext cx="7239000" cy="1816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9865" y="4603115"/>
            <a:ext cx="4114800" cy="18161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Holsti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霍斯提公式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7800" y="2119872"/>
            <a:ext cx="6354288" cy="4738128"/>
          </a:xfrm>
        </p:spPr>
        <p:txBody>
          <a:bodyPr>
            <a:normAutofit/>
          </a:bodyPr>
          <a:lstStyle/>
          <a:p>
            <a:pPr marL="0" indent="457200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霍斯提公式用于编码员信度分析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457200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假定两个编码员分别同时做了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en-US" altLang="zh-CN" baseline="-25000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en-US" altLang="zh-CN" baseline="-250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个单位的编码，其中一致的编码数为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，则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457200">
              <a:buNone/>
            </a:pP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编码员信度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=2M/(M</a:t>
            </a:r>
            <a:r>
              <a:rPr lang="en-US" altLang="zh-CN" baseline="-250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+M</a:t>
            </a:r>
            <a:r>
              <a:rPr lang="en-US" altLang="zh-CN" baseline="-250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endParaRPr lang="en-US" altLang="zh-CN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indent="457200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例：两个编码员同时对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个单位的内容进行编码，其中有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个单位归入了相同的类，则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457200">
              <a:buNone/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2×40/(50+50)=80%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8200" y="5760085"/>
            <a:ext cx="82022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[4]中国电视剧制作产业协会.中国电视剧（网络剧）产业调查报告[R].北京：中国广播影视出版社,2020.</a:t>
            </a:r>
            <a:endParaRPr lang="en-US" altLang="zh-CN" sz="1400"/>
          </a:p>
          <a:p>
            <a:r>
              <a:rPr lang="en-US" altLang="zh-CN" sz="1400"/>
              <a:t>[5]国务院办公厅.国务院办公厅关于推进政务新媒体健康有序发展的意见[S/OL].(2018-12-27).http://www.gov.cn/zhengce/content/2018-12/27/content_5352666.htm.</a:t>
            </a:r>
            <a:endParaRPr lang="en-US" altLang="zh-CN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8130" y="2827020"/>
            <a:ext cx="4098925" cy="232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0" y="2117298"/>
            <a:ext cx="6356350" cy="3689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800" y="2116770"/>
            <a:ext cx="6356350" cy="3689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8200" y="5760085"/>
            <a:ext cx="8202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[6]成杰.论公共卫生事件中科学传播类短视频的新进路[J].传媒论坛,2020,3(14):137-138.</a:t>
            </a:r>
            <a:endParaRPr lang="en-US" altLang="zh-CN" sz="1400"/>
          </a:p>
          <a:p>
            <a:endParaRPr lang="en-US" altLang="zh-CN" sz="140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94" y="2976710"/>
            <a:ext cx="4070503" cy="2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8200" y="5760085"/>
            <a:ext cx="8202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[7]张芮昕,徐建华.5G时代政务短视频的传播与发展[J].青年记者,2020(08):103-104.</a:t>
            </a:r>
            <a:endParaRPr lang="en-US" altLang="zh-CN" sz="140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94" y="2976710"/>
            <a:ext cx="4070503" cy="2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0" y="2116770"/>
            <a:ext cx="6356350" cy="3689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8200" y="5760085"/>
            <a:ext cx="8202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[8]彭兰.短视频:视频生产力的“转基因”与再培育[J].新闻界,2019(01):34-43.</a:t>
            </a:r>
            <a:endParaRPr lang="en-US" altLang="zh-CN" sz="1400"/>
          </a:p>
        </p:txBody>
      </p:sp>
      <p:pic>
        <p:nvPicPr>
          <p:cNvPr id="3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94" y="2976710"/>
            <a:ext cx="4070503" cy="2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800" y="2118995"/>
            <a:ext cx="6394450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94" y="2976710"/>
            <a:ext cx="4070503" cy="2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38200" y="5760085"/>
            <a:ext cx="8202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[9]章震,尹子伊.政务抖音号的情感传播研究—以13家中央级单位政务抖音号为例[J].新闻界,2019(09):61-69.</a:t>
            </a:r>
            <a:endParaRPr lang="en-US" altLang="zh-CN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00" y="2117725"/>
            <a:ext cx="6356350" cy="364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8200" y="5792470"/>
            <a:ext cx="8202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[9]章震,尹子伊.政务抖音号的情感传播研究—以13家中央级单位政务抖音号为例[J].新闻界,2019(09):61-69.</a:t>
            </a:r>
            <a:endParaRPr lang="en-US" altLang="zh-CN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94" y="2976710"/>
            <a:ext cx="4070503" cy="2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00" y="2117407"/>
            <a:ext cx="6356350" cy="3390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800" y="2116800"/>
            <a:ext cx="6356350" cy="4819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2" y="1414236"/>
            <a:ext cx="8204200" cy="654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cover"/>
</p:tagLst>
</file>

<file path=ppt/tags/tag2.xml><?xml version="1.0" encoding="utf-8"?>
<p:tagLst xmlns:p="http://schemas.openxmlformats.org/presentationml/2006/main">
  <p:tag name="KSO_WM_UNIT_PLACING_PICTURE_USER_VIEWPORT" val="{&quot;height&quot;:3884.6062992125985,&quot;width&quot;:6410.2409448818898}"/>
</p:tagLst>
</file>

<file path=ppt/tags/tag3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cover"/>
</p:tagLst>
</file>

<file path=ppt/tags/tag4.xml><?xml version="1.0" encoding="utf-8"?>
<p:tagLst xmlns:p="http://schemas.openxmlformats.org/presentationml/2006/main">
  <p:tag name="ISLIDE.GUIDESSETTING" val="{&quot;Id&quot;:null,&quot;Name&quot;:&quot;无&quot;,&quot;HeaderHeight&quot;:0.0,&quot;FooterHeight&quot;:0.5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kt4lwtu">
      <a:majorFont>
        <a:latin typeface="Arial"/>
        <a:ea typeface="汉仪魏碑简"/>
        <a:cs typeface=""/>
      </a:majorFont>
      <a:minorFont>
        <a:latin typeface="Arial"/>
        <a:ea typeface="汉仪魏碑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</Words>
  <Application>WPS 演示</Application>
  <PresentationFormat>宽屏</PresentationFormat>
  <Paragraphs>26</Paragraphs>
  <Slides>22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汉仪书魂体简</vt:lpstr>
      <vt:lpstr>微软雅黑</vt:lpstr>
      <vt:lpstr>Arial Unicode MS</vt:lpstr>
      <vt:lpstr>汉仪魏碑简</vt:lpstr>
      <vt:lpstr>等线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Holsti霍斯提公式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天钦 顾</dc:creator>
  <cp:lastModifiedBy>Justin</cp:lastModifiedBy>
  <cp:revision>35</cp:revision>
  <dcterms:created xsi:type="dcterms:W3CDTF">2019-10-09T15:57:00Z</dcterms:created>
  <dcterms:modified xsi:type="dcterms:W3CDTF">2020-11-24T14:05:32Z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